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28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4802-F0F2-4341-B9E6-3CEB6B52F542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CF36-72AE-4002-BBC7-F1348F119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45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4802-F0F2-4341-B9E6-3CEB6B52F542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CF36-72AE-4002-BBC7-F1348F119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6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4802-F0F2-4341-B9E6-3CEB6B52F542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CF36-72AE-4002-BBC7-F1348F119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0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4802-F0F2-4341-B9E6-3CEB6B52F542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CF36-72AE-4002-BBC7-F1348F119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07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4802-F0F2-4341-B9E6-3CEB6B52F542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CF36-72AE-4002-BBC7-F1348F119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7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4802-F0F2-4341-B9E6-3CEB6B52F542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CF36-72AE-4002-BBC7-F1348F119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43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4802-F0F2-4341-B9E6-3CEB6B52F542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CF36-72AE-4002-BBC7-F1348F119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32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4802-F0F2-4341-B9E6-3CEB6B52F542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CF36-72AE-4002-BBC7-F1348F119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98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4802-F0F2-4341-B9E6-3CEB6B52F542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CF36-72AE-4002-BBC7-F1348F119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0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4802-F0F2-4341-B9E6-3CEB6B52F542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CF36-72AE-4002-BBC7-F1348F119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88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4802-F0F2-4341-B9E6-3CEB6B52F542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CF36-72AE-4002-BBC7-F1348F119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7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04802-F0F2-4341-B9E6-3CEB6B52F542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5CF36-72AE-4002-BBC7-F1348F119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0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208" y="55662"/>
            <a:ext cx="7449312" cy="10002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GImExtra" panose="02000303000000000000" pitchFamily="2" charset="0"/>
                <a:ea typeface="AGImExtra" panose="02000303000000000000" pitchFamily="2" charset="0"/>
              </a:rPr>
              <a:t>Middle School Checklist</a:t>
            </a:r>
          </a:p>
          <a:p>
            <a:r>
              <a:rPr lang="en-US" sz="1300" dirty="0" smtClean="0">
                <a:latin typeface="KG Second Chances Solid" panose="02000000000000000000" pitchFamily="2" charset="0"/>
                <a:ea typeface="AGImExtra" panose="02000303000000000000" pitchFamily="2" charset="0"/>
              </a:rPr>
              <a:t>Daily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CBC </a:t>
            </a: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board updated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CHAMPS lesson expectations during each class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Leader in Me language embedded in lessons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House points given to students going above and beyond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Wildcat Ways embedded in lessons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Students leadership opportunities</a:t>
            </a:r>
            <a:endParaRPr lang="en-US" sz="1300" b="1" dirty="0">
              <a:latin typeface="AGNopeNotToday" panose="02000603000000000000" pitchFamily="2" charset="0"/>
              <a:ea typeface="AGNopeNotToday" panose="02000603000000000000" pitchFamily="2" charset="0"/>
            </a:endParaRPr>
          </a:p>
          <a:p>
            <a:endParaRPr lang="en-US" sz="1300" b="1" dirty="0">
              <a:latin typeface="AGNopeNotToday" panose="02000603000000000000" pitchFamily="2" charset="0"/>
              <a:ea typeface="AGNopeNotToday" panose="02000603000000000000" pitchFamily="2" charset="0"/>
            </a:endParaRPr>
          </a:p>
          <a:p>
            <a:r>
              <a:rPr lang="en-US" sz="1300" dirty="0" smtClean="0">
                <a:latin typeface="KG Second Chances Solid" panose="02000000000000000000" pitchFamily="2" charset="0"/>
                <a:ea typeface="AGNopeNotToday" panose="02000603000000000000" pitchFamily="2" charset="0"/>
              </a:rPr>
              <a:t>Weekly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Daily plans in </a:t>
            </a:r>
            <a:r>
              <a:rPr lang="en-US" sz="1300" b="1" dirty="0" err="1">
                <a:latin typeface="AGNopeNotToday" panose="02000603000000000000" pitchFamily="2" charset="0"/>
                <a:ea typeface="AGNopeNotToday" panose="02000603000000000000" pitchFamily="2" charset="0"/>
              </a:rPr>
              <a:t>Planbook</a:t>
            </a:r>
            <a:r>
              <a:rPr lang="en-US" sz="13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 by Sunday </a:t>
            </a: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evening (including WIN)</a:t>
            </a:r>
            <a:endParaRPr lang="en-US" sz="1300" b="1" dirty="0">
              <a:latin typeface="AGNopeNotToday" panose="02000603000000000000" pitchFamily="2" charset="0"/>
              <a:ea typeface="AGNopeNotToday" panose="02000603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Daily/weekly plans posted on clipboard by door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PD every Monday and Friday </a:t>
            </a: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2:45p-3:45p</a:t>
            </a:r>
            <a:endParaRPr lang="en-US" sz="1300" b="1" dirty="0">
              <a:latin typeface="AGNopeNotToday" panose="02000603000000000000" pitchFamily="2" charset="0"/>
              <a:ea typeface="AGNopeNotToday" panose="02000603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Weekly citizenship </a:t>
            </a: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grades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Weekly WIN and elective grades</a:t>
            </a:r>
            <a:endParaRPr lang="en-US" sz="1300" b="1" dirty="0">
              <a:latin typeface="AGNopeNotToday" panose="02000603000000000000" pitchFamily="2" charset="0"/>
              <a:ea typeface="AGNopeNotToday" panose="02000603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Core subject grades </a:t>
            </a:r>
            <a:r>
              <a:rPr lang="en-US" sz="13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updated weekly (use 3:1 ratio as reference</a:t>
            </a: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Homework &amp; </a:t>
            </a:r>
            <a:r>
              <a:rPr lang="en-US" sz="1300" b="1" dirty="0" err="1" smtClean="0">
                <a:latin typeface="AGNopeNotToday" panose="02000603000000000000" pitchFamily="2" charset="0"/>
                <a:ea typeface="AGNopeNotToday" panose="02000603000000000000" pitchFamily="2" charset="0"/>
              </a:rPr>
              <a:t>iReady</a:t>
            </a: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 grades</a:t>
            </a:r>
            <a:endParaRPr lang="en-US" sz="1300" b="1" dirty="0">
              <a:latin typeface="AGNopeNotToday" panose="02000603000000000000" pitchFamily="2" charset="0"/>
              <a:ea typeface="AGNopeNotToday" panose="02000603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Students </a:t>
            </a: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pass </a:t>
            </a:r>
            <a:r>
              <a:rPr lang="en-US" sz="13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2 reading and 2 math </a:t>
            </a:r>
            <a:r>
              <a:rPr lang="en-US" sz="1300" b="1" dirty="0" err="1">
                <a:latin typeface="AGNopeNotToday" panose="02000603000000000000" pitchFamily="2" charset="0"/>
                <a:ea typeface="AGNopeNotToday" panose="02000603000000000000" pitchFamily="2" charset="0"/>
              </a:rPr>
              <a:t>iReady</a:t>
            </a:r>
            <a:r>
              <a:rPr lang="en-US" sz="13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 lessons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Attendance binder </a:t>
            </a: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signed (POC: Cat Herrera)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Update </a:t>
            </a:r>
            <a:r>
              <a:rPr lang="en-US" sz="1300" b="1" dirty="0" err="1">
                <a:latin typeface="AGNopeNotToday" panose="02000603000000000000" pitchFamily="2" charset="0"/>
                <a:ea typeface="AGNopeNotToday" panose="02000603000000000000" pitchFamily="2" charset="0"/>
              </a:rPr>
              <a:t>iReady</a:t>
            </a:r>
            <a:r>
              <a:rPr lang="en-US" sz="13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 </a:t>
            </a: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tracker in classroom (ELA &amp; Math teachers)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Update ICU database (POC: Palmaffy)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Review Weekly Wildcat (POC: Cesar Tiu)</a:t>
            </a:r>
            <a:endParaRPr lang="en-US" sz="1300" b="1" dirty="0">
              <a:latin typeface="AGNopeNotToday" panose="02000603000000000000" pitchFamily="2" charset="0"/>
              <a:ea typeface="AGNopeNotToday" panose="02000603000000000000" pitchFamily="2" charset="0"/>
            </a:endParaRPr>
          </a:p>
          <a:p>
            <a:endParaRPr lang="en-US" sz="1300" b="1" dirty="0">
              <a:latin typeface="AGNopeNotToday" panose="02000603000000000000" pitchFamily="2" charset="0"/>
              <a:ea typeface="AGNopeNotToday" panose="02000603000000000000" pitchFamily="2" charset="0"/>
            </a:endParaRPr>
          </a:p>
          <a:p>
            <a:r>
              <a:rPr lang="en-US" sz="1300" dirty="0" smtClean="0">
                <a:latin typeface="KG Second Chances Solid" panose="02000000000000000000" pitchFamily="2" charset="0"/>
                <a:ea typeface="AGNopeNotToday" panose="02000603000000000000" pitchFamily="2" charset="0"/>
              </a:rPr>
              <a:t>Monthly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PLC </a:t>
            </a:r>
            <a:r>
              <a:rPr lang="en-US" sz="13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twice a month (see PD </a:t>
            </a: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schedule provided by Goyak)</a:t>
            </a:r>
            <a:endParaRPr lang="en-US" sz="1300" b="1" dirty="0">
              <a:latin typeface="AGNopeNotToday" panose="02000603000000000000" pitchFamily="2" charset="0"/>
              <a:ea typeface="AGNopeNotToday" panose="02000603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Woot </a:t>
            </a:r>
            <a:r>
              <a:rPr lang="en-US" sz="1300" b="1" dirty="0" err="1">
                <a:latin typeface="AGNopeNotToday" panose="02000603000000000000" pitchFamily="2" charset="0"/>
                <a:ea typeface="AGNopeNotToday" panose="02000603000000000000" pitchFamily="2" charset="0"/>
              </a:rPr>
              <a:t>Woot</a:t>
            </a:r>
            <a:r>
              <a:rPr lang="en-US" sz="13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 rosters due monthly (see </a:t>
            </a: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calendar provided by Goyak)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Meet with mentor teacher (1-2 times a month)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New teacher induction meeting (see schedule provided by Goyak)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Grade level meeting (POC: Owens)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Middle school meeting (POC: Owens)</a:t>
            </a:r>
            <a:endParaRPr lang="en-US" sz="1300" b="1" dirty="0">
              <a:latin typeface="AGNopeNotToday" panose="02000603000000000000" pitchFamily="2" charset="0"/>
              <a:ea typeface="AGNopeNotToday" panose="02000603000000000000" pitchFamily="2" charset="0"/>
            </a:endParaRPr>
          </a:p>
          <a:p>
            <a:endParaRPr lang="en-US" sz="1300" b="1" dirty="0">
              <a:latin typeface="AGNopeNotToday" panose="02000603000000000000" pitchFamily="2" charset="0"/>
              <a:ea typeface="AGNopeNotToday" panose="02000603000000000000" pitchFamily="2" charset="0"/>
            </a:endParaRPr>
          </a:p>
          <a:p>
            <a:r>
              <a:rPr lang="en-US" sz="1300" dirty="0" smtClean="0">
                <a:latin typeface="KG Second Chances Solid" panose="02000000000000000000" pitchFamily="2" charset="0"/>
                <a:ea typeface="AGNopeNotToday" panose="02000603000000000000" pitchFamily="2" charset="0"/>
              </a:rPr>
              <a:t>Quarterly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Curriculum </a:t>
            </a:r>
            <a:r>
              <a:rPr lang="en-US" sz="13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Map/Long Range Plans Quarter 1 </a:t>
            </a: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due </a:t>
            </a:r>
            <a:r>
              <a:rPr lang="en-US" sz="13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by 9/15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3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Progress reports </a:t>
            </a: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and </a:t>
            </a:r>
            <a:r>
              <a:rPr lang="en-US" sz="1300" b="1" dirty="0" err="1" smtClean="0">
                <a:latin typeface="AGNopeNotToday" panose="02000603000000000000" pitchFamily="2" charset="0"/>
                <a:ea typeface="AGNopeNotToday" panose="02000603000000000000" pitchFamily="2" charset="0"/>
              </a:rPr>
              <a:t>Unsats</a:t>
            </a: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. sent home (half-way through quarter- see calendar in digital Wildcat Binder)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Report cards (end of quarter)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Awards (semester 1, semester 2 POC: Owens)</a:t>
            </a:r>
            <a:endParaRPr lang="en-US" sz="1300" b="1" dirty="0">
              <a:latin typeface="AGNopeNotToday" panose="02000603000000000000" pitchFamily="2" charset="0"/>
              <a:ea typeface="AGNopeNotToday" panose="02000603000000000000" pitchFamily="2" charset="0"/>
            </a:endParaRPr>
          </a:p>
          <a:p>
            <a:endParaRPr lang="en-US" sz="1300" b="1" dirty="0">
              <a:latin typeface="AGNopeNotToday" panose="02000603000000000000" pitchFamily="2" charset="0"/>
              <a:ea typeface="AGNopeNotToday" panose="02000603000000000000" pitchFamily="2" charset="0"/>
            </a:endParaRPr>
          </a:p>
          <a:p>
            <a:r>
              <a:rPr lang="en-US" sz="1300" dirty="0" smtClean="0">
                <a:latin typeface="KG Second Chances Solid" panose="02000000000000000000" pitchFamily="2" charset="0"/>
                <a:ea typeface="AGNopeNotToday" panose="02000603000000000000" pitchFamily="2" charset="0"/>
              </a:rPr>
              <a:t>Yearly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Emergency sub binder with copies due by August 31</a:t>
            </a:r>
            <a:r>
              <a:rPr lang="en-US" sz="1300" b="1" baseline="30000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st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 err="1" smtClean="0">
                <a:latin typeface="AGNopeNotToday" panose="02000603000000000000" pitchFamily="2" charset="0"/>
                <a:ea typeface="AGNopeNotToday" panose="02000603000000000000" pitchFamily="2" charset="0"/>
              </a:rPr>
              <a:t>iReady</a:t>
            </a: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 testing- Fall, Winter, Spring</a:t>
            </a:r>
            <a:endParaRPr lang="en-US" sz="1300" b="1" baseline="30000" dirty="0" smtClean="0">
              <a:latin typeface="AGNopeNotToday" panose="02000603000000000000" pitchFamily="2" charset="0"/>
              <a:ea typeface="AGNopeNotToday" panose="02000603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SBAC Test prep (Quarter 4)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Participate in planning and execution of at least one event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Parent-Teacher </a:t>
            </a: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conferences October 13</a:t>
            </a:r>
            <a:r>
              <a:rPr lang="en-US" sz="1300" b="1" baseline="30000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th</a:t>
            </a:r>
            <a:endParaRPr lang="en-US" sz="1300" b="1" dirty="0" smtClean="0">
              <a:latin typeface="AGNopeNotToday" panose="02000603000000000000" pitchFamily="2" charset="0"/>
              <a:ea typeface="AGNopeNotToday" panose="02000603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Parent-Teacher conferences as needed for academics, attendance and behavior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Students answer </a:t>
            </a:r>
            <a:r>
              <a:rPr lang="en-US" sz="1300" b="1" dirty="0" err="1">
                <a:latin typeface="AGNopeNotToday" panose="02000603000000000000" pitchFamily="2" charset="0"/>
                <a:ea typeface="AGNopeNotToday" panose="02000603000000000000" pitchFamily="2" charset="0"/>
              </a:rPr>
              <a:t>MyEducationData</a:t>
            </a:r>
            <a:r>
              <a:rPr lang="en-US" sz="13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 profile </a:t>
            </a:r>
            <a:r>
              <a:rPr lang="en-US" sz="13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questions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Formal observations and pre-observation forms (1-3 times per year)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400" b="1" dirty="0">
              <a:latin typeface="AGNopeNotToday" panose="02000603000000000000" pitchFamily="2" charset="0"/>
              <a:ea typeface="AGNopeNotToday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330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784" y="146304"/>
            <a:ext cx="7449312" cy="955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GImExtra" panose="02000303000000000000" pitchFamily="2" charset="0"/>
                <a:ea typeface="AGImExtra" panose="02000303000000000000" pitchFamily="2" charset="0"/>
              </a:rPr>
              <a:t>Elementary School Checklist</a:t>
            </a:r>
          </a:p>
          <a:p>
            <a:r>
              <a:rPr lang="en-US" dirty="0" smtClean="0">
                <a:latin typeface="KG Second Chances Solid" panose="02000000000000000000" pitchFamily="2" charset="0"/>
                <a:ea typeface="AGImExtra" panose="02000303000000000000" pitchFamily="2" charset="0"/>
              </a:rPr>
              <a:t>Daily</a:t>
            </a:r>
            <a:endParaRPr lang="en-US" sz="1400" dirty="0" smtClean="0">
              <a:latin typeface="KG Second Chances Solid" panose="02000000000000000000" pitchFamily="2" charset="0"/>
              <a:ea typeface="AGImExtra" panose="02000303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CBC </a:t>
            </a: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board updated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CHAMPS expectations during each activity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Leader in Me language embedded in lessons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House points given to students going above and beyond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Wildcat Ways embedded in lessons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Students leadership </a:t>
            </a: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opportunities</a:t>
            </a:r>
            <a:endParaRPr lang="en-US" sz="1400" b="1" dirty="0">
              <a:latin typeface="AGNopeNotToday" panose="02000603000000000000" pitchFamily="2" charset="0"/>
              <a:ea typeface="AGNopeNotToday" panose="02000603000000000000" pitchFamily="2" charset="0"/>
            </a:endParaRPr>
          </a:p>
          <a:p>
            <a:endParaRPr lang="en-US" sz="1400" b="1" dirty="0">
              <a:latin typeface="AGNopeNotToday" panose="02000603000000000000" pitchFamily="2" charset="0"/>
              <a:ea typeface="AGNopeNotToday" panose="02000603000000000000" pitchFamily="2" charset="0"/>
            </a:endParaRPr>
          </a:p>
          <a:p>
            <a:r>
              <a:rPr lang="en-US" dirty="0" smtClean="0">
                <a:latin typeface="KG Second Chances Solid" panose="02000000000000000000" pitchFamily="2" charset="0"/>
                <a:ea typeface="AGNopeNotToday" panose="02000603000000000000" pitchFamily="2" charset="0"/>
              </a:rPr>
              <a:t>Weekly</a:t>
            </a:r>
            <a:endParaRPr lang="en-US" sz="1400" dirty="0" smtClean="0">
              <a:latin typeface="KG Second Chances Solid" panose="02000000000000000000" pitchFamily="2" charset="0"/>
              <a:ea typeface="AGNopeNotToday" panose="02000603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Daily plans in </a:t>
            </a:r>
            <a:r>
              <a:rPr lang="en-US" sz="1400" b="1" dirty="0" err="1">
                <a:latin typeface="AGNopeNotToday" panose="02000603000000000000" pitchFamily="2" charset="0"/>
                <a:ea typeface="AGNopeNotToday" panose="02000603000000000000" pitchFamily="2" charset="0"/>
              </a:rPr>
              <a:t>Planbook</a:t>
            </a:r>
            <a:r>
              <a:rPr lang="en-US" sz="14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 by Sunday </a:t>
            </a: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evening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Daily/weekly </a:t>
            </a:r>
            <a:r>
              <a:rPr lang="en-US" sz="14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plans posted on clipboard by door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PD every Monday and Friday </a:t>
            </a: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2:45p-3:45p</a:t>
            </a:r>
            <a:endParaRPr lang="en-US" sz="1400" b="1" dirty="0">
              <a:latin typeface="AGNopeNotToday" panose="02000603000000000000" pitchFamily="2" charset="0"/>
              <a:ea typeface="AGNopeNotToday" panose="02000603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Grades </a:t>
            </a:r>
            <a:r>
              <a:rPr lang="en-US" sz="14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updated </a:t>
            </a: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bi-weekly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Students pass </a:t>
            </a:r>
            <a:r>
              <a:rPr lang="en-US" sz="14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2 reading and 2 math </a:t>
            </a:r>
            <a:r>
              <a:rPr lang="en-US" sz="1400" b="1" dirty="0" err="1">
                <a:latin typeface="AGNopeNotToday" panose="02000603000000000000" pitchFamily="2" charset="0"/>
                <a:ea typeface="AGNopeNotToday" panose="02000603000000000000" pitchFamily="2" charset="0"/>
              </a:rPr>
              <a:t>iReady</a:t>
            </a:r>
            <a:r>
              <a:rPr lang="en-US" sz="14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 lessons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Attendance binder </a:t>
            </a: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signed (POC: Cat Herrera)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Update </a:t>
            </a:r>
            <a:r>
              <a:rPr lang="en-US" sz="1400" b="1" dirty="0" err="1">
                <a:latin typeface="AGNopeNotToday" panose="02000603000000000000" pitchFamily="2" charset="0"/>
                <a:ea typeface="AGNopeNotToday" panose="02000603000000000000" pitchFamily="2" charset="0"/>
              </a:rPr>
              <a:t>iReady</a:t>
            </a:r>
            <a:r>
              <a:rPr lang="en-US" sz="14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 </a:t>
            </a: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tracker in classroom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PLC meeting notes and meeting on prep (Thursday)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Review Weekly Wildcat (POC: Cesar Tiu</a:t>
            </a: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)</a:t>
            </a:r>
          </a:p>
          <a:p>
            <a:endParaRPr lang="en-US" sz="1400" b="1" dirty="0">
              <a:latin typeface="AGNopeNotToday" panose="02000603000000000000" pitchFamily="2" charset="0"/>
              <a:ea typeface="AGNopeNotToday" panose="02000603000000000000" pitchFamily="2" charset="0"/>
            </a:endParaRPr>
          </a:p>
          <a:p>
            <a:r>
              <a:rPr lang="en-US" dirty="0" smtClean="0">
                <a:latin typeface="KG Second Chances Solid" panose="02000000000000000000" pitchFamily="2" charset="0"/>
                <a:ea typeface="AGNopeNotToday" panose="02000603000000000000" pitchFamily="2" charset="0"/>
              </a:rPr>
              <a:t>Monthly</a:t>
            </a:r>
            <a:endParaRPr lang="en-US" sz="1400" dirty="0" smtClean="0">
              <a:latin typeface="KG Second Chances Solid" panose="02000000000000000000" pitchFamily="2" charset="0"/>
              <a:ea typeface="AGNopeNotToday" panose="02000603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Woot </a:t>
            </a:r>
            <a:r>
              <a:rPr lang="en-US" sz="1400" b="1" dirty="0" err="1">
                <a:latin typeface="AGNopeNotToday" panose="02000603000000000000" pitchFamily="2" charset="0"/>
                <a:ea typeface="AGNopeNotToday" panose="02000603000000000000" pitchFamily="2" charset="0"/>
              </a:rPr>
              <a:t>Woot</a:t>
            </a:r>
            <a:r>
              <a:rPr lang="en-US" sz="14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 rosters due monthly (see </a:t>
            </a: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calendar provided by Goyak)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Meet with mentor teacher (1-2 times a month)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New teacher induction meeting (see schedule provided by Goyak)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Grade level meeting (POC: SALT)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Citizenship </a:t>
            </a:r>
            <a:r>
              <a:rPr lang="en-US" sz="14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grades</a:t>
            </a:r>
          </a:p>
          <a:p>
            <a:endParaRPr lang="en-US" sz="1400" b="1" dirty="0">
              <a:latin typeface="AGNopeNotToday" panose="02000603000000000000" pitchFamily="2" charset="0"/>
              <a:ea typeface="AGNopeNotToday" panose="02000603000000000000" pitchFamily="2" charset="0"/>
            </a:endParaRPr>
          </a:p>
          <a:p>
            <a:r>
              <a:rPr lang="en-US" dirty="0" smtClean="0">
                <a:latin typeface="KG Second Chances Solid" panose="02000000000000000000" pitchFamily="2" charset="0"/>
                <a:ea typeface="AGNopeNotToday" panose="02000603000000000000" pitchFamily="2" charset="0"/>
              </a:rPr>
              <a:t>Quarterly</a:t>
            </a:r>
            <a:endParaRPr lang="en-US" sz="1400" dirty="0" smtClean="0">
              <a:latin typeface="KG Second Chances Solid" panose="02000000000000000000" pitchFamily="2" charset="0"/>
              <a:ea typeface="AGNopeNotToday" panose="02000603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Curriculum </a:t>
            </a:r>
            <a:r>
              <a:rPr lang="en-US" sz="14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Map/Long Range Plans Quarter 1 </a:t>
            </a: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due </a:t>
            </a:r>
            <a:r>
              <a:rPr lang="en-US" sz="14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by </a:t>
            </a: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9/15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4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Awards (semester 1, semester 2 POC: </a:t>
            </a: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Herrera)</a:t>
            </a:r>
            <a:endParaRPr lang="en-US" sz="1400" b="1" dirty="0">
              <a:latin typeface="AGNopeNotToday" panose="02000603000000000000" pitchFamily="2" charset="0"/>
              <a:ea typeface="AGNopeNotToday" panose="02000603000000000000" pitchFamily="2" charset="0"/>
            </a:endParaRPr>
          </a:p>
          <a:p>
            <a:endParaRPr lang="en-US" sz="1400" b="1" dirty="0">
              <a:latin typeface="AGNopeNotToday" panose="02000603000000000000" pitchFamily="2" charset="0"/>
              <a:ea typeface="AGNopeNotToday" panose="02000603000000000000" pitchFamily="2" charset="0"/>
            </a:endParaRPr>
          </a:p>
          <a:p>
            <a:r>
              <a:rPr lang="en-US" dirty="0" smtClean="0">
                <a:latin typeface="KG Second Chances Solid" panose="02000000000000000000" pitchFamily="2" charset="0"/>
                <a:ea typeface="AGNopeNotToday" panose="02000603000000000000" pitchFamily="2" charset="0"/>
              </a:rPr>
              <a:t>Yearly</a:t>
            </a:r>
            <a:endParaRPr lang="en-US" sz="1400" dirty="0" smtClean="0">
              <a:latin typeface="KG Second Chances Solid" panose="02000000000000000000" pitchFamily="2" charset="0"/>
              <a:ea typeface="AGNopeNotToday" panose="02000603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Emergency sub binder with copies due by August 31</a:t>
            </a:r>
            <a:r>
              <a:rPr lang="en-US" sz="1400" b="1" baseline="30000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st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 err="1" smtClean="0">
                <a:latin typeface="AGNopeNotToday" panose="02000603000000000000" pitchFamily="2" charset="0"/>
                <a:ea typeface="AGNopeNotToday" panose="02000603000000000000" pitchFamily="2" charset="0"/>
              </a:rPr>
              <a:t>iReady</a:t>
            </a: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 testing- Fall, Winter, Spring</a:t>
            </a:r>
            <a:endParaRPr lang="en-US" sz="1400" b="1" baseline="30000" dirty="0" smtClean="0">
              <a:latin typeface="AGNopeNotToday" panose="02000603000000000000" pitchFamily="2" charset="0"/>
              <a:ea typeface="AGNopeNotToday" panose="02000603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SBAC Test prep (3</a:t>
            </a:r>
            <a:r>
              <a:rPr lang="en-US" sz="1400" b="1" baseline="30000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rd</a:t>
            </a: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-5</a:t>
            </a:r>
            <a:r>
              <a:rPr lang="en-US" sz="1400" b="1" baseline="30000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th</a:t>
            </a: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 Quarter 4)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Participate in planning and execution of at least one event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>
                <a:latin typeface="AGNopeNotToday" panose="02000603000000000000" pitchFamily="2" charset="0"/>
                <a:ea typeface="AGNopeNotToday" panose="02000603000000000000" pitchFamily="2" charset="0"/>
              </a:rPr>
              <a:t>Parent-Teacher </a:t>
            </a: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conferences October 13</a:t>
            </a:r>
            <a:r>
              <a:rPr lang="en-US" sz="1400" b="1" baseline="30000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th</a:t>
            </a:r>
            <a:endParaRPr lang="en-US" sz="1400" b="1" dirty="0" smtClean="0">
              <a:latin typeface="AGNopeNotToday" panose="02000603000000000000" pitchFamily="2" charset="0"/>
              <a:ea typeface="AGNopeNotToday" panose="02000603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Parent-Teacher conferences as needed for academics, attendance and behavior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Students answer </a:t>
            </a:r>
            <a:r>
              <a:rPr lang="en-US" sz="1400" b="1" dirty="0" err="1" smtClean="0">
                <a:latin typeface="AGNopeNotToday" panose="02000603000000000000" pitchFamily="2" charset="0"/>
                <a:ea typeface="AGNopeNotToday" panose="02000603000000000000" pitchFamily="2" charset="0"/>
              </a:rPr>
              <a:t>MyEducationData</a:t>
            </a: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 profile questions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 smtClean="0">
                <a:latin typeface="AGNopeNotToday" panose="02000603000000000000" pitchFamily="2" charset="0"/>
                <a:ea typeface="AGNopeNotToday" panose="02000603000000000000" pitchFamily="2" charset="0"/>
              </a:rPr>
              <a:t>Formal observations and pre-observation forms (1-3 times per year)</a:t>
            </a:r>
          </a:p>
        </p:txBody>
      </p:sp>
    </p:spTree>
    <p:extLst>
      <p:ext uri="{BB962C8B-B14F-4D97-AF65-F5344CB8AC3E}">
        <p14:creationId xmlns:p14="http://schemas.microsoft.com/office/powerpoint/2010/main" val="1352312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</TotalTime>
  <Words>536</Words>
  <Application>Microsoft Office PowerPoint</Application>
  <PresentationFormat>Custom</PresentationFormat>
  <Paragraphs>86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AGImExtra</vt:lpstr>
      <vt:lpstr>AGNopeNotToday</vt:lpstr>
      <vt:lpstr>Arial</vt:lpstr>
      <vt:lpstr>Calibri</vt:lpstr>
      <vt:lpstr>Calibri Light</vt:lpstr>
      <vt:lpstr>KG Second Chances Solid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Goyak</dc:creator>
  <cp:lastModifiedBy>Lindsey Goyak</cp:lastModifiedBy>
  <cp:revision>12</cp:revision>
  <cp:lastPrinted>2023-08-23T00:11:01Z</cp:lastPrinted>
  <dcterms:created xsi:type="dcterms:W3CDTF">2023-08-22T21:01:54Z</dcterms:created>
  <dcterms:modified xsi:type="dcterms:W3CDTF">2023-08-23T00:27:03Z</dcterms:modified>
</cp:coreProperties>
</file>